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E48"/>
    <a:srgbClr val="00154C"/>
    <a:srgbClr val="1D23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 showGuides="1">
      <p:cViewPr varScale="1">
        <p:scale>
          <a:sx n="19" d="100"/>
          <a:sy n="19" d="100"/>
        </p:scale>
        <p:origin x="3568" y="408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67501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64093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09497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51517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97619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531161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447181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65855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82076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03814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12825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536D9-771B-BB40-B881-83C923392AE3}" type="datetimeFigureOut">
              <a:rPr lang="en-RU" smtClean="0"/>
              <a:t>14.09.2025</a:t>
            </a:fld>
            <a:endParaRPr lang="en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1C01B-46B3-4F47-921F-3F93C2AA761B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75223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6E11E4-F253-BE4E-8401-A932915DE4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661946" y="121174"/>
            <a:ext cx="7950522" cy="32573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4B99851-1C6C-D642-AB1D-85ED062B37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94" y="40444614"/>
            <a:ext cx="7991470" cy="2076077"/>
          </a:xfrm>
          <a:prstGeom prst="rect">
            <a:avLst/>
          </a:prstGeom>
        </p:spPr>
      </p:pic>
      <p:sp>
        <p:nvSpPr>
          <p:cNvPr id="6" name="Прямоугольник 1">
            <a:extLst>
              <a:ext uri="{FF2B5EF4-FFF2-40B4-BE49-F238E27FC236}">
                <a16:creationId xmlns:a16="http://schemas.microsoft.com/office/drawing/2014/main" id="{131D6AEE-7696-E942-94DA-DBDB9C3130BC}"/>
              </a:ext>
            </a:extLst>
          </p:cNvPr>
          <p:cNvSpPr/>
          <p:nvPr/>
        </p:nvSpPr>
        <p:spPr>
          <a:xfrm flipV="1">
            <a:off x="793" y="40444615"/>
            <a:ext cx="30275213" cy="2359147"/>
          </a:xfrm>
          <a:prstGeom prst="rect">
            <a:avLst/>
          </a:prstGeom>
          <a:solidFill>
            <a:srgbClr val="E81E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2A2C19-92C6-5C4C-8B35-BD457BE21AF8}"/>
              </a:ext>
            </a:extLst>
          </p:cNvPr>
          <p:cNvSpPr txBox="1"/>
          <p:nvPr/>
        </p:nvSpPr>
        <p:spPr>
          <a:xfrm>
            <a:off x="662745" y="177141"/>
            <a:ext cx="3321084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4400" b="1" dirty="0">
              <a:solidFill>
                <a:srgbClr val="002060"/>
              </a:solidFill>
              <a:ea typeface="Ebrima" panose="02000000000000000000" pitchFamily="2" charset="0"/>
              <a:cs typeface="Ebrima" panose="02000000000000000000" pitchFamily="2" charset="0"/>
            </a:endParaRPr>
          </a:p>
          <a:p>
            <a:r>
              <a:rPr lang="en-US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I </a:t>
            </a:r>
            <a:r>
              <a:rPr lang="ru-RU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КОНГРЕСС НАЦИОНАЛЬНОГО ОБЩЕСТВА ТРАНСПЛАНТАЦИИ </a:t>
            </a:r>
          </a:p>
          <a:p>
            <a:r>
              <a:rPr lang="ru-RU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ГЕМОПОЭТИЧЕСКИХ СТВОЛОВЫХ КЛЕТОК</a:t>
            </a:r>
            <a:r>
              <a:rPr lang="en-US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, </a:t>
            </a:r>
            <a:r>
              <a:rPr lang="ru-RU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ГЕННОЙ </a:t>
            </a:r>
            <a:br>
              <a:rPr lang="ru-RU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И КЛЕТОЧНОЙ ТЕРАПИИ</a:t>
            </a:r>
          </a:p>
        </p:txBody>
      </p:sp>
      <p:sp>
        <p:nvSpPr>
          <p:cNvPr id="8" name="Прямоугольник 1">
            <a:extLst>
              <a:ext uri="{FF2B5EF4-FFF2-40B4-BE49-F238E27FC236}">
                <a16:creationId xmlns:a16="http://schemas.microsoft.com/office/drawing/2014/main" id="{112F75C2-1EF4-754E-9894-D044F36DA1F5}"/>
              </a:ext>
            </a:extLst>
          </p:cNvPr>
          <p:cNvSpPr/>
          <p:nvPr/>
        </p:nvSpPr>
        <p:spPr>
          <a:xfrm flipV="1">
            <a:off x="-1" y="3718061"/>
            <a:ext cx="30275213" cy="213760"/>
          </a:xfrm>
          <a:prstGeom prst="rect">
            <a:avLst/>
          </a:prstGeom>
          <a:solidFill>
            <a:srgbClr val="E81E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492534-3AB8-A147-8785-117B734B5E20}"/>
              </a:ext>
            </a:extLst>
          </p:cNvPr>
          <p:cNvSpPr txBox="1"/>
          <p:nvPr/>
        </p:nvSpPr>
        <p:spPr>
          <a:xfrm>
            <a:off x="1484094" y="41366530"/>
            <a:ext cx="1919328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Montserrat SemiBold" pitchFamily="2" charset="77"/>
              </a:rPr>
              <a:t>#RUSBMT2025         </a:t>
            </a:r>
            <a:r>
              <a:rPr lang="ru-RU" sz="4400" b="1" dirty="0">
                <a:solidFill>
                  <a:schemeClr val="bg1"/>
                </a:solidFill>
                <a:latin typeface="Montserrat SemiBold" pitchFamily="2" charset="77"/>
              </a:rPr>
              <a:t>1</a:t>
            </a:r>
            <a:r>
              <a:rPr lang="ru-RU" sz="4400" b="0" i="0" dirty="0">
                <a:solidFill>
                  <a:schemeClr val="bg1"/>
                </a:solidFill>
                <a:effectLst/>
                <a:latin typeface="Montserrat" pitchFamily="2" charset="77"/>
              </a:rPr>
              <a:t>8-20 сентября 2025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Montserrat" pitchFamily="2" charset="77"/>
              </a:rPr>
              <a:t> </a:t>
            </a:r>
            <a:r>
              <a:rPr lang="ru-RU" sz="4400" b="0" i="0" dirty="0">
                <a:solidFill>
                  <a:schemeClr val="bg1"/>
                </a:solidFill>
                <a:effectLst/>
                <a:latin typeface="Montserrat" pitchFamily="2" charset="77"/>
              </a:rPr>
              <a:t>г., Санкт-Петербург</a:t>
            </a:r>
            <a:endParaRPr lang="ru-RU" sz="4000" b="1" dirty="0">
              <a:solidFill>
                <a:schemeClr val="bg1"/>
              </a:solidFill>
              <a:latin typeface="Montserrat SemiBold" pitchFamily="2" charset="77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6DC5BA-507E-7B47-A815-5ECE55E01C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07993" y="40627751"/>
            <a:ext cx="7137400" cy="185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113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6E11E4-F253-BE4E-8401-A932915DE4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661946" y="121174"/>
            <a:ext cx="7950522" cy="32573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4B99851-1C6C-D642-AB1D-85ED062B37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94" y="40444614"/>
            <a:ext cx="7991470" cy="2076077"/>
          </a:xfrm>
          <a:prstGeom prst="rect">
            <a:avLst/>
          </a:prstGeom>
        </p:spPr>
      </p:pic>
      <p:sp>
        <p:nvSpPr>
          <p:cNvPr id="6" name="Прямоугольник 1">
            <a:extLst>
              <a:ext uri="{FF2B5EF4-FFF2-40B4-BE49-F238E27FC236}">
                <a16:creationId xmlns:a16="http://schemas.microsoft.com/office/drawing/2014/main" id="{131D6AEE-7696-E942-94DA-DBDB9C3130BC}"/>
              </a:ext>
            </a:extLst>
          </p:cNvPr>
          <p:cNvSpPr/>
          <p:nvPr/>
        </p:nvSpPr>
        <p:spPr>
          <a:xfrm flipV="1">
            <a:off x="793" y="40444615"/>
            <a:ext cx="30275213" cy="2359147"/>
          </a:xfrm>
          <a:prstGeom prst="rect">
            <a:avLst/>
          </a:prstGeom>
          <a:solidFill>
            <a:srgbClr val="0015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2A2C19-92C6-5C4C-8B35-BD457BE21AF8}"/>
              </a:ext>
            </a:extLst>
          </p:cNvPr>
          <p:cNvSpPr txBox="1"/>
          <p:nvPr/>
        </p:nvSpPr>
        <p:spPr>
          <a:xfrm>
            <a:off x="991728" y="249503"/>
            <a:ext cx="3321084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4400" b="1" dirty="0">
              <a:solidFill>
                <a:srgbClr val="002060"/>
              </a:solidFill>
              <a:ea typeface="Ebrima" panose="02000000000000000000" pitchFamily="2" charset="0"/>
              <a:cs typeface="Ebrima" panose="02000000000000000000" pitchFamily="2" charset="0"/>
            </a:endParaRPr>
          </a:p>
          <a:p>
            <a:r>
              <a:rPr lang="en-US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I </a:t>
            </a:r>
            <a:r>
              <a:rPr lang="ru-RU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КОНГРЕСС НАЦИОНАЛЬНОГО ОБЩЕСТВА ТРАНСПЛАНТАЦИИ </a:t>
            </a:r>
          </a:p>
          <a:p>
            <a:r>
              <a:rPr lang="ru-RU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ГЕМОПОЭТИЧЕСКИХ СТВОЛОВЫХ КЛЕТОК</a:t>
            </a:r>
            <a:r>
              <a:rPr lang="en-US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, </a:t>
            </a:r>
            <a:r>
              <a:rPr lang="ru-RU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ГЕННОЙ </a:t>
            </a:r>
          </a:p>
          <a:p>
            <a:r>
              <a:rPr lang="ru-RU" sz="4400" b="1" dirty="0">
                <a:solidFill>
                  <a:srgbClr val="002060"/>
                </a:solidFill>
                <a:latin typeface="Montserrat SemiBold" pitchFamily="2" charset="77"/>
                <a:ea typeface="Ebrima" panose="02000000000000000000" pitchFamily="2" charset="0"/>
                <a:cs typeface="Ebrima" panose="02000000000000000000" pitchFamily="2" charset="0"/>
              </a:rPr>
              <a:t>И КЛЕТОЧНОЙ ТЕРАПИИ</a:t>
            </a:r>
          </a:p>
        </p:txBody>
      </p:sp>
      <p:sp>
        <p:nvSpPr>
          <p:cNvPr id="8" name="Прямоугольник 1">
            <a:extLst>
              <a:ext uri="{FF2B5EF4-FFF2-40B4-BE49-F238E27FC236}">
                <a16:creationId xmlns:a16="http://schemas.microsoft.com/office/drawing/2014/main" id="{112F75C2-1EF4-754E-9894-D044F36DA1F5}"/>
              </a:ext>
            </a:extLst>
          </p:cNvPr>
          <p:cNvSpPr/>
          <p:nvPr/>
        </p:nvSpPr>
        <p:spPr>
          <a:xfrm flipV="1">
            <a:off x="-1" y="3718061"/>
            <a:ext cx="30275213" cy="213760"/>
          </a:xfrm>
          <a:prstGeom prst="rect">
            <a:avLst/>
          </a:prstGeom>
          <a:solidFill>
            <a:srgbClr val="0015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492534-3AB8-A147-8785-117B734B5E20}"/>
              </a:ext>
            </a:extLst>
          </p:cNvPr>
          <p:cNvSpPr txBox="1"/>
          <p:nvPr/>
        </p:nvSpPr>
        <p:spPr>
          <a:xfrm>
            <a:off x="1484094" y="41366530"/>
            <a:ext cx="1919328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Montserrat SemiBold" pitchFamily="2" charset="77"/>
              </a:rPr>
              <a:t>#RUSBMT2025         </a:t>
            </a:r>
            <a:r>
              <a:rPr lang="ru-RU" sz="4400" b="1">
                <a:solidFill>
                  <a:schemeClr val="bg1"/>
                </a:solidFill>
                <a:latin typeface="Montserrat SemiBold" pitchFamily="2" charset="77"/>
              </a:rPr>
              <a:t>1</a:t>
            </a:r>
            <a:r>
              <a:rPr lang="ru-RU" sz="4400" b="0" i="0">
                <a:solidFill>
                  <a:schemeClr val="bg1"/>
                </a:solidFill>
                <a:effectLst/>
                <a:latin typeface="Montserrat" pitchFamily="2" charset="77"/>
              </a:rPr>
              <a:t>8-20 </a:t>
            </a:r>
            <a:r>
              <a:rPr lang="ru-RU" sz="4400" b="0" i="0" dirty="0">
                <a:solidFill>
                  <a:schemeClr val="bg1"/>
                </a:solidFill>
                <a:effectLst/>
                <a:latin typeface="Montserrat" pitchFamily="2" charset="77"/>
              </a:rPr>
              <a:t>сентября 2025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Montserrat" pitchFamily="2" charset="77"/>
              </a:rPr>
              <a:t> </a:t>
            </a:r>
            <a:r>
              <a:rPr lang="ru-RU" sz="4400" b="0" i="0" dirty="0">
                <a:solidFill>
                  <a:schemeClr val="bg1"/>
                </a:solidFill>
                <a:effectLst/>
                <a:latin typeface="Montserrat" pitchFamily="2" charset="77"/>
              </a:rPr>
              <a:t>г., Санкт-Петербург</a:t>
            </a:r>
            <a:endParaRPr lang="ru-RU" sz="4000" b="1" dirty="0">
              <a:solidFill>
                <a:schemeClr val="bg1"/>
              </a:solidFill>
              <a:latin typeface="Montserrat SemiBold" pitchFamily="2" charset="77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6DC5BA-507E-7B47-A815-5ECE55E01C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07993" y="40627751"/>
            <a:ext cx="7137400" cy="185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764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43</Words>
  <Application>Microsoft Macintosh PowerPoint</Application>
  <PresentationFormat>Custom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Montserrat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6</cp:revision>
  <dcterms:created xsi:type="dcterms:W3CDTF">2025-08-05T11:48:07Z</dcterms:created>
  <dcterms:modified xsi:type="dcterms:W3CDTF">2025-09-14T05:39:35Z</dcterms:modified>
</cp:coreProperties>
</file>